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257" r:id="rId3"/>
    <p:sldId id="258" r:id="rId4"/>
    <p:sldId id="273" r:id="rId5"/>
    <p:sldId id="259" r:id="rId6"/>
    <p:sldId id="274" r:id="rId7"/>
    <p:sldId id="260" r:id="rId8"/>
    <p:sldId id="261" r:id="rId9"/>
    <p:sldId id="283" r:id="rId10"/>
    <p:sldId id="279" r:id="rId11"/>
    <p:sldId id="262" r:id="rId12"/>
    <p:sldId id="282" r:id="rId13"/>
    <p:sldId id="267" r:id="rId14"/>
    <p:sldId id="268" r:id="rId15"/>
    <p:sldId id="284" r:id="rId16"/>
    <p:sldId id="269" r:id="rId17"/>
    <p:sldId id="281" r:id="rId18"/>
    <p:sldId id="280"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477" autoAdjust="0"/>
  </p:normalViewPr>
  <p:slideViewPr>
    <p:cSldViewPr>
      <p:cViewPr varScale="1">
        <p:scale>
          <a:sx n="63" d="100"/>
          <a:sy n="63" d="100"/>
        </p:scale>
        <p:origin x="95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C345F5-92DF-4271-8AFB-D6AEBA0BAB06}" type="datetimeFigureOut">
              <a:rPr lang="en-IN" smtClean="0"/>
              <a:t>30-12-2024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8EBC8-977F-4147-A302-DC6574579831}" type="slidenum">
              <a:rPr lang="en-IN" smtClean="0"/>
              <a:t>‹#›</a:t>
            </a:fld>
            <a:endParaRPr lang="en-IN"/>
          </a:p>
        </p:txBody>
      </p:sp>
    </p:spTree>
    <p:extLst>
      <p:ext uri="{BB962C8B-B14F-4D97-AF65-F5344CB8AC3E}">
        <p14:creationId xmlns:p14="http://schemas.microsoft.com/office/powerpoint/2010/main" val="319867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568EBC8-977F-4147-A302-DC6574579831}" type="slidenum">
              <a:rPr lang="en-IN" smtClean="0"/>
              <a:t>1</a:t>
            </a:fld>
            <a:endParaRPr lang="en-IN"/>
          </a:p>
        </p:txBody>
      </p:sp>
    </p:spTree>
    <p:extLst>
      <p:ext uri="{BB962C8B-B14F-4D97-AF65-F5344CB8AC3E}">
        <p14:creationId xmlns:p14="http://schemas.microsoft.com/office/powerpoint/2010/main" val="399769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12/30/2024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12/30/2024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P\OneDrive\Desktop\OI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262" y="1122192"/>
            <a:ext cx="4150267" cy="34539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20825" y="207792"/>
            <a:ext cx="39591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AUM SRI SAIRAM</a:t>
            </a:r>
            <a:endParaRPr lang="en-IN" sz="2800" b="1" dirty="0">
              <a:effectLst>
                <a:outerShdw blurRad="38100" dist="38100" dir="2700000" algn="tl">
                  <a:srgbClr val="000000">
                    <a:alpha val="43137"/>
                  </a:srgbClr>
                </a:outerShdw>
              </a:effectLst>
            </a:endParaRPr>
          </a:p>
        </p:txBody>
      </p:sp>
      <p:sp>
        <p:nvSpPr>
          <p:cNvPr id="2" name="Rectangle 1"/>
          <p:cNvSpPr/>
          <p:nvPr/>
        </p:nvSpPr>
        <p:spPr>
          <a:xfrm>
            <a:off x="1910395" y="4191382"/>
            <a:ext cx="5379999" cy="769441"/>
          </a:xfrm>
          <a:prstGeom prst="rect">
            <a:avLst/>
          </a:prstGeom>
        </p:spPr>
        <p:txBody>
          <a:bodyPr wrap="none">
            <a:spAutoFit/>
          </a:bodyPr>
          <a:lstStyle/>
          <a:p>
            <a:r>
              <a:rPr lang="or-IN" sz="4400" b="1" dirty="0">
                <a:solidFill>
                  <a:srgbClr val="FF0000"/>
                </a:solidFill>
                <a:effectLst>
                  <a:outerShdw blurRad="38100" dist="38100" dir="2700000" algn="tl">
                    <a:srgbClr val="000000">
                      <a:alpha val="43137"/>
                    </a:srgbClr>
                  </a:outerShdw>
                </a:effectLst>
              </a:rPr>
              <a:t>ଅହଂ ବୈଶ୍ଵାନରୋ  ଭୁତ୍ବା</a:t>
            </a:r>
            <a:endParaRPr lang="en-US" sz="4400" dirty="0">
              <a:solidFill>
                <a:srgbClr val="FF0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32704"/>
            <a:ext cx="1804988" cy="18674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232704"/>
            <a:ext cx="1804988" cy="1867482"/>
          </a:xfrm>
          <a:prstGeom prst="rect">
            <a:avLst/>
          </a:prstGeom>
        </p:spPr>
      </p:pic>
    </p:spTree>
    <p:extLst>
      <p:ext uri="{BB962C8B-B14F-4D97-AF65-F5344CB8AC3E}">
        <p14:creationId xmlns:p14="http://schemas.microsoft.com/office/powerpoint/2010/main" val="2146744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OneDrive\Desktop\king.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14400" y="381000"/>
            <a:ext cx="7162800" cy="593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903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092891"/>
          </a:xfrm>
        </p:spPr>
        <p:txBody>
          <a:bodyPr>
            <a:normAutofit/>
          </a:bodyPr>
          <a:lstStyle/>
          <a:p>
            <a:pPr marL="109728" indent="0" algn="just">
              <a:buNone/>
            </a:pPr>
            <a:r>
              <a:rPr lang="en-IN" sz="3600" b="1" dirty="0" smtClean="0">
                <a:solidFill>
                  <a:srgbClr val="FF0000"/>
                </a:solidFill>
              </a:rPr>
              <a:t> </a:t>
            </a:r>
            <a:r>
              <a:rPr lang="or-IN" sz="3200" b="1" u="sng" dirty="0">
                <a:solidFill>
                  <a:srgbClr val="FF0000"/>
                </a:solidFill>
                <a:effectLst>
                  <a:outerShdw blurRad="38100" dist="38100" dir="2700000" algn="tl">
                    <a:srgbClr val="000000">
                      <a:alpha val="43137"/>
                    </a:srgbClr>
                  </a:outerShdw>
                </a:effectLst>
              </a:rPr>
              <a:t>ନୀରବ ଉପବେଶନ</a:t>
            </a:r>
            <a:r>
              <a:rPr lang="en-IN" sz="3200" b="1" dirty="0"/>
              <a:t>—</a:t>
            </a:r>
            <a:r>
              <a:rPr lang="or-IN" sz="3200" b="1" dirty="0"/>
              <a:t>ଭଗବାନ ବିଷ୍ଣୁଂକ ଧ୍ୟାନ</a:t>
            </a:r>
            <a:endParaRPr lang="en-IN" sz="3200" b="1" dirty="0" smtClean="0">
              <a:solidFill>
                <a:srgbClr val="FF0000"/>
              </a:solidFill>
            </a:endParaRPr>
          </a:p>
          <a:p>
            <a:pPr marL="109728" indent="0" algn="just">
              <a:buNone/>
            </a:pPr>
            <a:endParaRPr lang="en-IN" dirty="0"/>
          </a:p>
        </p:txBody>
      </p:sp>
      <p:sp>
        <p:nvSpPr>
          <p:cNvPr id="2" name="Title 1"/>
          <p:cNvSpPr>
            <a:spLocks noGrp="1"/>
          </p:cNvSpPr>
          <p:nvPr>
            <p:ph type="title"/>
          </p:nvPr>
        </p:nvSpPr>
        <p:spPr>
          <a:xfrm>
            <a:off x="457200" y="274638"/>
            <a:ext cx="8229600" cy="639762"/>
          </a:xfrm>
        </p:spPr>
        <p:txBody>
          <a:bodyPr>
            <a:normAutofit fontScale="90000"/>
          </a:bodyPr>
          <a:lstStyle/>
          <a:p>
            <a:r>
              <a:rPr lang="or-IN" dirty="0" smtClean="0"/>
              <a:t>ଭଗବାନ  </a:t>
            </a:r>
            <a:r>
              <a:rPr lang="or-IN" dirty="0"/>
              <a:t>ଏକ ଓ ଅଭିନ୍ନ</a:t>
            </a:r>
            <a:endParaRPr lang="en-IN" dirty="0"/>
          </a:p>
        </p:txBody>
      </p:sp>
      <p:pic>
        <p:nvPicPr>
          <p:cNvPr id="1026" name="Picture 2" descr="C:\Users\HP\OneDrive\Desktop\VISHNU.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819400" y="1554162"/>
            <a:ext cx="3657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551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686800" cy="4525963"/>
          </a:xfrm>
        </p:spPr>
        <p:txBody>
          <a:bodyPr>
            <a:normAutofit/>
          </a:bodyPr>
          <a:lstStyle/>
          <a:p>
            <a:pPr marL="109728" indent="0" algn="just">
              <a:buNone/>
            </a:pPr>
            <a:r>
              <a:rPr lang="or-IN" dirty="0"/>
              <a:t>ଭଗବାନ ବୈଶ୍ଵାନର ରୂପେ ଆମ </a:t>
            </a:r>
            <a:r>
              <a:rPr lang="or-IN" dirty="0" smtClean="0"/>
              <a:t>ଶରୀରରେ</a:t>
            </a:r>
            <a:endParaRPr lang="en-GB" dirty="0" smtClean="0"/>
          </a:p>
          <a:p>
            <a:pPr marL="109728" indent="0" algn="just">
              <a:buNone/>
            </a:pPr>
            <a:r>
              <a:rPr lang="or-IN" dirty="0" smtClean="0"/>
              <a:t>ବାସ </a:t>
            </a:r>
            <a:r>
              <a:rPr lang="or-IN" dirty="0"/>
              <a:t>କରି ଖାଦ୍ୟ  ଗ୍ରହଣ କରନ୍ତି</a:t>
            </a:r>
            <a:r>
              <a:rPr lang="en-IN" dirty="0"/>
              <a:t>, </a:t>
            </a:r>
            <a:r>
              <a:rPr lang="or-IN" dirty="0"/>
              <a:t>ହଜମ କରନ୍ତି</a:t>
            </a:r>
            <a:r>
              <a:rPr lang="en-IN" dirty="0" smtClean="0"/>
              <a:t>,</a:t>
            </a:r>
          </a:p>
          <a:p>
            <a:pPr marL="109728" indent="0" algn="just">
              <a:buNone/>
            </a:pPr>
            <a:r>
              <a:rPr lang="or-IN" dirty="0" smtClean="0"/>
              <a:t>ଏବଂ </a:t>
            </a:r>
            <a:r>
              <a:rPr lang="or-IN" dirty="0"/>
              <a:t>ଆମ ଶରୀରକୁ ଶକ୍ତି ଯୋଗାଇଥାନ୍ତି </a:t>
            </a:r>
            <a:r>
              <a:rPr lang="or-IN" dirty="0" smtClean="0"/>
              <a:t>।</a:t>
            </a:r>
            <a:r>
              <a:rPr lang="en-US" dirty="0" smtClean="0"/>
              <a:t> </a:t>
            </a:r>
            <a:r>
              <a:rPr lang="or-IN" dirty="0" smtClean="0"/>
              <a:t>ଆମେ</a:t>
            </a:r>
            <a:endParaRPr lang="en-GB" dirty="0" smtClean="0"/>
          </a:p>
          <a:p>
            <a:pPr marL="109728" indent="0" algn="just">
              <a:buNone/>
            </a:pPr>
            <a:r>
              <a:rPr lang="en-GB" dirty="0" smtClean="0"/>
              <a:t> </a:t>
            </a:r>
            <a:r>
              <a:rPr lang="or-IN" dirty="0" smtClean="0"/>
              <a:t>ଆନନ୍ଦ </a:t>
            </a:r>
            <a:r>
              <a:rPr lang="or-IN" dirty="0"/>
              <a:t>ଓ ସାତ୍ତ୍ବିକ ଭାବନା ସହ </a:t>
            </a:r>
            <a:r>
              <a:rPr lang="or-IN" dirty="0" smtClean="0"/>
              <a:t>ଖାଦ୍ୟକୁ ଭଗବାନଙ୍କୁ</a:t>
            </a:r>
            <a:endParaRPr lang="en-GB" dirty="0" smtClean="0"/>
          </a:p>
          <a:p>
            <a:pPr marL="109728" indent="0" algn="just">
              <a:buNone/>
            </a:pPr>
            <a:r>
              <a:rPr lang="or-IN" dirty="0" smtClean="0"/>
              <a:t> ଅର୍ପଣ </a:t>
            </a:r>
            <a:r>
              <a:rPr lang="or-IN" dirty="0"/>
              <a:t>କରି ଗ୍ରହଣ କରିବା। ଫଳରେ ସେହି </a:t>
            </a:r>
            <a:r>
              <a:rPr lang="or-IN" dirty="0" smtClean="0"/>
              <a:t>ଖାଦ୍ୟକୁ</a:t>
            </a:r>
            <a:endParaRPr lang="en-GB" dirty="0" smtClean="0"/>
          </a:p>
          <a:p>
            <a:pPr marL="109728" indent="0" algn="just">
              <a:buNone/>
            </a:pPr>
            <a:r>
              <a:rPr lang="or-IN" dirty="0" smtClean="0"/>
              <a:t> </a:t>
            </a:r>
            <a:r>
              <a:rPr lang="or-IN" dirty="0"/>
              <a:t>ଭଗବାନ ବୈଶ୍ଵାନର ଭାବରେ ହଜମ କରିବା ସହ </a:t>
            </a:r>
            <a:endParaRPr lang="en-GB" dirty="0" smtClean="0"/>
          </a:p>
          <a:p>
            <a:pPr marL="109728" indent="0" algn="just">
              <a:buNone/>
            </a:pPr>
            <a:r>
              <a:rPr lang="en-GB" dirty="0" smtClean="0"/>
              <a:t> </a:t>
            </a:r>
            <a:r>
              <a:rPr lang="or-IN" dirty="0" smtClean="0"/>
              <a:t>ସେଥିରେ </a:t>
            </a:r>
            <a:r>
              <a:rPr lang="or-IN" dirty="0"/>
              <a:t>ଥିବା ଅପବିତ୍ରତାକୁ ମଧ୍ୟ ଦୂର </a:t>
            </a:r>
            <a:endParaRPr lang="en-US" dirty="0" smtClean="0"/>
          </a:p>
          <a:p>
            <a:pPr marL="109728" indent="0" algn="just">
              <a:buNone/>
            </a:pPr>
            <a:r>
              <a:rPr lang="or-IN" dirty="0" smtClean="0"/>
              <a:t>କରିଦେଉଥିବାରୁ</a:t>
            </a:r>
            <a:r>
              <a:rPr lang="en-GB" dirty="0"/>
              <a:t> </a:t>
            </a:r>
            <a:r>
              <a:rPr lang="or-IN" dirty="0" smtClean="0"/>
              <a:t>ମନୁଷ୍ୟ  </a:t>
            </a:r>
            <a:r>
              <a:rPr lang="or-IN" dirty="0"/>
              <a:t>କୌଣସି ପ୍ରକାର </a:t>
            </a:r>
            <a:endParaRPr lang="en-US" dirty="0" smtClean="0"/>
          </a:p>
          <a:p>
            <a:pPr marL="109728" indent="0" algn="just">
              <a:buNone/>
            </a:pPr>
            <a:r>
              <a:rPr lang="or-IN" dirty="0" smtClean="0"/>
              <a:t>ଅସୁବିଧାର </a:t>
            </a:r>
            <a:r>
              <a:rPr lang="or-IN" dirty="0"/>
              <a:t>ସମ୍ମୁଖୀନ ହୋଇ ନଥାଏ ।</a:t>
            </a:r>
            <a:endParaRPr lang="en-IN" dirty="0"/>
          </a:p>
        </p:txBody>
      </p:sp>
      <p:sp>
        <p:nvSpPr>
          <p:cNvPr id="3" name="Title 2"/>
          <p:cNvSpPr>
            <a:spLocks noGrp="1"/>
          </p:cNvSpPr>
          <p:nvPr>
            <p:ph type="title"/>
          </p:nvPr>
        </p:nvSpPr>
        <p:spPr/>
        <p:txBody>
          <a:bodyPr/>
          <a:lstStyle/>
          <a:p>
            <a:r>
              <a:rPr lang="or-IN" sz="4400" u="sng" dirty="0">
                <a:solidFill>
                  <a:srgbClr val="FF0000"/>
                </a:solidFill>
              </a:rPr>
              <a:t>ଦିବ୍ୟ</a:t>
            </a:r>
            <a:r>
              <a:rPr lang="en-IN" sz="4400" u="sng" dirty="0">
                <a:solidFill>
                  <a:srgbClr val="FF0000"/>
                </a:solidFill>
              </a:rPr>
              <a:t> </a:t>
            </a:r>
            <a:r>
              <a:rPr lang="or-IN" sz="4400" u="sng" dirty="0">
                <a:solidFill>
                  <a:srgbClr val="FF0000"/>
                </a:solidFill>
              </a:rPr>
              <a:t>ସନ୍ଦେଶ</a:t>
            </a:r>
            <a:endParaRPr lang="en-IN"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253" y="3709035"/>
            <a:ext cx="3927987" cy="3133725"/>
          </a:xfrm>
          <a:prstGeom prst="rect">
            <a:avLst/>
          </a:prstGeom>
        </p:spPr>
      </p:pic>
    </p:spTree>
    <p:extLst>
      <p:ext uri="{BB962C8B-B14F-4D97-AF65-F5344CB8AC3E}">
        <p14:creationId xmlns:p14="http://schemas.microsoft.com/office/powerpoint/2010/main" val="347965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or-IN" dirty="0"/>
              <a:t>ଶ୍ଳୋକର ପୁନରାବୃତ୍ତି</a:t>
            </a:r>
            <a:r>
              <a:rPr lang="en-IN" dirty="0"/>
              <a:t>—-</a:t>
            </a:r>
            <a:r>
              <a:rPr lang="or-IN" dirty="0"/>
              <a:t>ଶିଖାଯାଇଥିବା ଶ୍ଳୋକକୁ ପୁନର୍ବାର ଗୁରୁ ଓ ପିଲା ଅଭ୍ୟାସ କରିବେ।</a:t>
            </a:r>
            <a:endParaRPr lang="en-IN" dirty="0"/>
          </a:p>
          <a:p>
            <a:pPr algn="just">
              <a:lnSpc>
                <a:spcPct val="150000"/>
              </a:lnSpc>
            </a:pPr>
            <a:r>
              <a:rPr lang="or-IN" dirty="0"/>
              <a:t>ଦୈନନ୍ଦିନ ଜୀବନରେ ମୂଲ୍ୟବୋଧ ଅଭ୍ୟାସ </a:t>
            </a:r>
            <a:r>
              <a:rPr lang="en-IN" dirty="0" smtClean="0"/>
              <a:t>— </a:t>
            </a:r>
            <a:r>
              <a:rPr lang="or-IN" dirty="0" smtClean="0"/>
              <a:t>ସର୍ବଦା </a:t>
            </a:r>
            <a:r>
              <a:rPr lang="or-IN" dirty="0"/>
              <a:t>ଖାଇବା ସମୟରେ ଆନନ୍ଦ ମନରେ /ଖୁସିରେ ଖାଦ୍ୟକୁ ଭଗବାନଙ୍କୁ  ଅର୍ପଣ କରି ଖାଇବା</a:t>
            </a:r>
            <a:r>
              <a:rPr lang="or-IN" dirty="0" smtClean="0"/>
              <a:t>। ଶୁଦ୍ଧ </a:t>
            </a:r>
            <a:r>
              <a:rPr lang="or-IN" dirty="0"/>
              <a:t>ସାତ୍ତ୍ବିକ ତଥା ପବିତ୍ର ଅନ୍ନ ଗ୍ରହଣ କରିବା ଦ୍ଵାରା ମନୁଷ୍ୟ ଠାରେ ଅନ୍ତର୍ନିହିତ ଦିବ୍ୟତ୍ଵ  ପ୍ରକଟ ହେବା ସହିତ ଜୀବନରେ ପୂର୍ଣ୍ଣତା ହାସଲ କରିହେବ।</a:t>
            </a:r>
            <a:endParaRPr lang="en-IN" dirty="0"/>
          </a:p>
          <a:p>
            <a:endParaRPr lang="en-IN" dirty="0"/>
          </a:p>
        </p:txBody>
      </p:sp>
      <p:sp>
        <p:nvSpPr>
          <p:cNvPr id="2" name="Title 1"/>
          <p:cNvSpPr>
            <a:spLocks noGrp="1"/>
          </p:cNvSpPr>
          <p:nvPr>
            <p:ph type="title"/>
          </p:nvPr>
        </p:nvSpPr>
        <p:spPr/>
        <p:txBody>
          <a:bodyPr/>
          <a:lstStyle/>
          <a:p>
            <a:r>
              <a:rPr lang="or-IN" u="sng" dirty="0" smtClean="0">
                <a:solidFill>
                  <a:srgbClr val="FF0000"/>
                </a:solidFill>
              </a:rPr>
              <a:t>ଆସ, </a:t>
            </a:r>
            <a:r>
              <a:rPr lang="or-IN" u="sng" dirty="0">
                <a:solidFill>
                  <a:srgbClr val="FF0000"/>
                </a:solidFill>
              </a:rPr>
              <a:t>ଅଭ୍ୟାସ</a:t>
            </a:r>
            <a:r>
              <a:rPr lang="or-IN" u="sng" dirty="0" smtClean="0">
                <a:solidFill>
                  <a:srgbClr val="FF0000"/>
                </a:solidFill>
              </a:rPr>
              <a:t> କରିବା </a:t>
            </a:r>
            <a:endParaRPr lang="en-IN" u="sng" dirty="0">
              <a:solidFill>
                <a:srgbClr val="FF0000"/>
              </a:solidFill>
            </a:endParaRPr>
          </a:p>
        </p:txBody>
      </p:sp>
    </p:spTree>
    <p:extLst>
      <p:ext uri="{BB962C8B-B14F-4D97-AF65-F5344CB8AC3E}">
        <p14:creationId xmlns:p14="http://schemas.microsoft.com/office/powerpoint/2010/main" val="1012855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or-IN" dirty="0"/>
              <a:t>ମୂଲ୍ୟବୋଧ ଭିତ୍ତିକ ପ୍ରଶ୍ନ</a:t>
            </a:r>
            <a:r>
              <a:rPr lang="en-IN" dirty="0"/>
              <a:t>—</a:t>
            </a:r>
            <a:r>
              <a:rPr lang="or-IN" dirty="0"/>
              <a:t>୧-ଭଗବାନ ଆମ ଭିତରେ କେଉଁ ରୂପରେ ଅବସ୍ଥାନ କରି ଆମେ ଖାଉଥିବା ଖାଦ୍ୟ  ହଜମ କରନ୍ତି</a:t>
            </a:r>
            <a:r>
              <a:rPr lang="en-IN" dirty="0"/>
              <a:t>?</a:t>
            </a:r>
          </a:p>
          <a:p>
            <a:r>
              <a:rPr lang="or-IN" dirty="0"/>
              <a:t>୨</a:t>
            </a:r>
            <a:r>
              <a:rPr lang="en-IN" dirty="0"/>
              <a:t>–</a:t>
            </a:r>
            <a:r>
              <a:rPr lang="or-IN" dirty="0"/>
              <a:t>କେତେ ପ୍ରକାର ଖାଦ୍ୟ ହଜମ କରନ୍ତି</a:t>
            </a:r>
            <a:r>
              <a:rPr lang="en-IN" dirty="0"/>
              <a:t>?</a:t>
            </a:r>
          </a:p>
          <a:p>
            <a:r>
              <a:rPr lang="or-IN" dirty="0"/>
              <a:t>୩</a:t>
            </a:r>
            <a:r>
              <a:rPr lang="en-IN" dirty="0"/>
              <a:t>–</a:t>
            </a:r>
            <a:r>
              <a:rPr lang="or-IN" dirty="0"/>
              <a:t>ସେସବୁର ନାମ କଣ</a:t>
            </a:r>
            <a:r>
              <a:rPr lang="en-IN" dirty="0"/>
              <a:t>?</a:t>
            </a:r>
          </a:p>
          <a:p>
            <a:r>
              <a:rPr lang="or-IN" dirty="0"/>
              <a:t>୪</a:t>
            </a:r>
            <a:r>
              <a:rPr lang="en-IN" dirty="0"/>
              <a:t>–</a:t>
            </a:r>
            <a:r>
              <a:rPr lang="or-IN" dirty="0"/>
              <a:t>ଫଳରସ ଓ କ୍ଷୀର କେଉଁ ପ୍ରକାର ଖାଦ୍ୟ ଅନ୍ତର୍ଭୁକ୍ତ </a:t>
            </a:r>
            <a:r>
              <a:rPr lang="en-IN" dirty="0" smtClean="0"/>
              <a:t>?</a:t>
            </a:r>
            <a:endParaRPr lang="en-IN" dirty="0"/>
          </a:p>
        </p:txBody>
      </p:sp>
      <p:sp>
        <p:nvSpPr>
          <p:cNvPr id="2" name="Title 1"/>
          <p:cNvSpPr>
            <a:spLocks noGrp="1"/>
          </p:cNvSpPr>
          <p:nvPr>
            <p:ph type="title"/>
          </p:nvPr>
        </p:nvSpPr>
        <p:spPr>
          <a:xfrm>
            <a:off x="457200" y="274638"/>
            <a:ext cx="8229600" cy="714190"/>
          </a:xfrm>
        </p:spPr>
        <p:txBody>
          <a:bodyPr>
            <a:normAutofit fontScale="90000"/>
          </a:bodyPr>
          <a:lstStyle/>
          <a:p>
            <a:r>
              <a:rPr lang="or-IN" u="sng" dirty="0">
                <a:solidFill>
                  <a:srgbClr val="FF0000"/>
                </a:solidFill>
              </a:rPr>
              <a:t>ମୂଲ୍ୟବୋଧ ଭିତ୍ତିକ ପ୍ରଶ୍ନ</a:t>
            </a:r>
            <a:endParaRPr lang="en-IN" u="sng" dirty="0">
              <a:solidFill>
                <a:srgbClr val="FF0000"/>
              </a:solidFill>
            </a:endParaRPr>
          </a:p>
        </p:txBody>
      </p:sp>
    </p:spTree>
    <p:extLst>
      <p:ext uri="{BB962C8B-B14F-4D97-AF65-F5344CB8AC3E}">
        <p14:creationId xmlns:p14="http://schemas.microsoft.com/office/powerpoint/2010/main" val="444386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50000"/>
              </a:lnSpc>
              <a:buNone/>
            </a:pPr>
            <a:r>
              <a:rPr lang="or-IN" dirty="0"/>
              <a:t>	</a:t>
            </a:r>
            <a:r>
              <a:rPr lang="or-IN" b="1" dirty="0"/>
              <a:t>ଶ୍ରୀକୃଷ୍ଣ ବୋଲନ୍ତି ଶୁଣ ଆହେ ପାର୍ଥ ବୀର</a:t>
            </a:r>
          </a:p>
          <a:p>
            <a:pPr marL="0" indent="0">
              <a:lnSpc>
                <a:spcPct val="150000"/>
              </a:lnSpc>
              <a:buNone/>
            </a:pPr>
            <a:r>
              <a:rPr lang="or-IN" b="1" dirty="0"/>
              <a:t>	 ବୈଶ୍ଵାନର ଭାବେ ବସେ ଜୀବର  ଜଠର</a:t>
            </a:r>
            <a:r>
              <a:rPr lang="en-IN" b="1" dirty="0"/>
              <a:t>,</a:t>
            </a:r>
          </a:p>
          <a:p>
            <a:pPr marL="109728" indent="0">
              <a:lnSpc>
                <a:spcPct val="150000"/>
              </a:lnSpc>
              <a:buNone/>
            </a:pPr>
            <a:r>
              <a:rPr lang="or-IN" b="1" dirty="0"/>
              <a:t>	ପ୍ରାଣ ଅପାନ ବାୟୁ କୁ ସାଥେ ଧରି  ମୁହିଁ </a:t>
            </a:r>
          </a:p>
          <a:p>
            <a:pPr marL="109728" indent="0">
              <a:lnSpc>
                <a:spcPct val="150000"/>
              </a:lnSpc>
              <a:buNone/>
            </a:pPr>
            <a:r>
              <a:rPr lang="or-IN" b="1" dirty="0"/>
              <a:t> 	ଚତୁର୍ବିଧ </a:t>
            </a:r>
            <a:r>
              <a:rPr lang="or-IN" b="1" dirty="0" smtClean="0"/>
              <a:t>ଖାଦ୍ୟକୁ </a:t>
            </a:r>
            <a:r>
              <a:rPr lang="or-IN" b="1" dirty="0"/>
              <a:t>ମୁଁ ଜୀର୍ଣ୍ଣ ଯେ କରଇ  “</a:t>
            </a:r>
            <a:endParaRPr lang="en-IN" b="1" dirty="0"/>
          </a:p>
          <a:p>
            <a:pPr marL="109728" indent="0">
              <a:buNone/>
            </a:pPr>
            <a:endParaRPr lang="en-IN" dirty="0"/>
          </a:p>
          <a:p>
            <a:endParaRPr lang="en-US" dirty="0"/>
          </a:p>
        </p:txBody>
      </p:sp>
      <p:sp>
        <p:nvSpPr>
          <p:cNvPr id="3" name="Title 2"/>
          <p:cNvSpPr>
            <a:spLocks noGrp="1"/>
          </p:cNvSpPr>
          <p:nvPr>
            <p:ph type="title"/>
          </p:nvPr>
        </p:nvSpPr>
        <p:spPr/>
        <p:txBody>
          <a:bodyPr>
            <a:normAutofit/>
          </a:bodyPr>
          <a:lstStyle/>
          <a:p>
            <a:r>
              <a:rPr lang="or-IN" sz="4400" u="sng" dirty="0">
                <a:solidFill>
                  <a:srgbClr val="FF0000"/>
                </a:solidFill>
                <a:effectLst>
                  <a:outerShdw blurRad="38100" dist="38100" dir="2700000" algn="tl">
                    <a:srgbClr val="000000">
                      <a:alpha val="43137"/>
                    </a:srgbClr>
                  </a:outerShdw>
                </a:effectLst>
              </a:rPr>
              <a:t>ସମୂହ ଗାନ</a:t>
            </a:r>
            <a:r>
              <a:rPr lang="en-IN" sz="4400" u="sng" dirty="0" smtClean="0">
                <a:solidFill>
                  <a:srgbClr val="FF0000"/>
                </a:solidFill>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594275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a:lnSpc>
                <a:spcPct val="150000"/>
              </a:lnSpc>
              <a:buFont typeface="Wingdings" pitchFamily="2" charset="2"/>
              <a:buChar char="v"/>
            </a:pPr>
            <a:r>
              <a:rPr lang="or-IN" dirty="0"/>
              <a:t>ବିଷୟ ସମ୍ବନ୍ଧିତ ଦଳଗତ କାର୍ଯ୍ୟ </a:t>
            </a:r>
            <a:r>
              <a:rPr lang="en-IN" dirty="0"/>
              <a:t>—</a:t>
            </a:r>
            <a:r>
              <a:rPr lang="or-IN" dirty="0"/>
              <a:t>ଶ୍ଳୋକକୁ ମନେ ରଖିବା ସହଜ ହେବା ନିମନ୍ତେ ତାକୁ ଭାଗ ଭାଗ କରି ପିଲାଙ୍କ ବସିବା ଧାଡି ଅନୁସାରେ ଅଦଳ ବଦଳ କରି ଆବୃତ୍ତି କରାଇବା।</a:t>
            </a:r>
            <a:endParaRPr lang="en-IN" dirty="0"/>
          </a:p>
          <a:p>
            <a:pPr>
              <a:lnSpc>
                <a:spcPct val="150000"/>
              </a:lnSpc>
              <a:buFont typeface="Wingdings" pitchFamily="2" charset="2"/>
              <a:buChar char="v"/>
            </a:pPr>
            <a:r>
              <a:rPr lang="or-IN" dirty="0" smtClean="0"/>
              <a:t>ଅସଜଡା </a:t>
            </a:r>
            <a:r>
              <a:rPr lang="or-IN" dirty="0"/>
              <a:t>ପଂକ୍ତିକୁ କ୍ରମାନ୍ଵୟରେ  ସଜାଇବା  ଖେଳ ମାଧ୍ୟମରେ କରାଇବା।</a:t>
            </a:r>
            <a:endParaRPr lang="en-IN" dirty="0"/>
          </a:p>
          <a:p>
            <a:pPr>
              <a:lnSpc>
                <a:spcPct val="150000"/>
              </a:lnSpc>
              <a:buFont typeface="Wingdings" pitchFamily="2" charset="2"/>
              <a:buChar char="v"/>
            </a:pPr>
            <a:endParaRPr lang="or-IN" dirty="0" smtClean="0"/>
          </a:p>
          <a:p>
            <a:pPr>
              <a:buFont typeface="Wingdings" pitchFamily="2" charset="2"/>
              <a:buChar char="v"/>
            </a:pPr>
            <a:endParaRPr lang="en-IN" dirty="0"/>
          </a:p>
        </p:txBody>
      </p:sp>
      <p:sp>
        <p:nvSpPr>
          <p:cNvPr id="2" name="Title 1"/>
          <p:cNvSpPr>
            <a:spLocks noGrp="1"/>
          </p:cNvSpPr>
          <p:nvPr>
            <p:ph type="title"/>
          </p:nvPr>
        </p:nvSpPr>
        <p:spPr>
          <a:xfrm>
            <a:off x="457200" y="274638"/>
            <a:ext cx="8229600" cy="639762"/>
          </a:xfrm>
        </p:spPr>
        <p:txBody>
          <a:bodyPr>
            <a:normAutofit fontScale="90000"/>
          </a:bodyPr>
          <a:lstStyle/>
          <a:p>
            <a:r>
              <a:rPr lang="or-IN" u="sng" dirty="0">
                <a:solidFill>
                  <a:srgbClr val="FF0000"/>
                </a:solidFill>
              </a:rPr>
              <a:t>ବିଷୟ ସମ୍ବନ୍ଧିତ ଦଳଗତ କାର୍ଯ୍ୟ</a:t>
            </a:r>
            <a:endParaRPr lang="en-IN" u="sng" dirty="0">
              <a:solidFill>
                <a:srgbClr val="FF0000"/>
              </a:solidFill>
            </a:endParaRPr>
          </a:p>
        </p:txBody>
      </p:sp>
    </p:spTree>
    <p:extLst>
      <p:ext uri="{BB962C8B-B14F-4D97-AF65-F5344CB8AC3E}">
        <p14:creationId xmlns:p14="http://schemas.microsoft.com/office/powerpoint/2010/main" val="532673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or-IN" dirty="0" smtClean="0"/>
              <a:t>କିଏ କେଉଁ ପ୍ରକାର ଖାଦ୍ୟ </a:t>
            </a:r>
            <a:endParaRPr lang="en-IN" dirty="0"/>
          </a:p>
        </p:txBody>
      </p:sp>
      <p:pic>
        <p:nvPicPr>
          <p:cNvPr id="4" name="Picture 2" descr="C:\Users\HP\OneDrive\Desktop\mang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783" y="1066800"/>
            <a:ext cx="23622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sers\HP\OneDrive\Desktop\ocoanutc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544837"/>
            <a:ext cx="1704447" cy="1704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HP\OneDrive\Desktop\ice cre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401" y="1629216"/>
            <a:ext cx="1558159" cy="16126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HP\OneDrive\Desktop\wa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162300"/>
            <a:ext cx="1336128" cy="15174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HP\OneDrive\Desktop\wa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399" y="152400"/>
            <a:ext cx="133612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HP\OneDrive\Desktop\te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350" y="5029200"/>
            <a:ext cx="1435066" cy="14924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001746" y="1538412"/>
            <a:ext cx="1113276" cy="646331"/>
          </a:xfrm>
          <a:prstGeom prst="rect">
            <a:avLst/>
          </a:prstGeom>
        </p:spPr>
        <p:txBody>
          <a:bodyPr wrap="square">
            <a:spAutoFit/>
          </a:bodyPr>
          <a:lstStyle/>
          <a:p>
            <a:r>
              <a:rPr lang="or-IN" sz="3600" dirty="0"/>
              <a:t>ଚବ୍ୟ</a:t>
            </a:r>
            <a:endParaRPr lang="en-IN" sz="3600" dirty="0"/>
          </a:p>
        </p:txBody>
      </p:sp>
      <p:sp>
        <p:nvSpPr>
          <p:cNvPr id="12" name="Rectangle 11"/>
          <p:cNvSpPr/>
          <p:nvPr/>
        </p:nvSpPr>
        <p:spPr>
          <a:xfrm>
            <a:off x="4129662" y="4252449"/>
            <a:ext cx="1341876" cy="584775"/>
          </a:xfrm>
          <a:prstGeom prst="rect">
            <a:avLst/>
          </a:prstGeom>
        </p:spPr>
        <p:txBody>
          <a:bodyPr wrap="square">
            <a:spAutoFit/>
          </a:bodyPr>
          <a:lstStyle/>
          <a:p>
            <a:r>
              <a:rPr lang="or-IN" sz="3200" dirty="0" smtClean="0"/>
              <a:t>ଚୋଷ୍ୟ</a:t>
            </a:r>
            <a:endParaRPr lang="en-IN" sz="3200" dirty="0"/>
          </a:p>
        </p:txBody>
      </p:sp>
      <p:sp>
        <p:nvSpPr>
          <p:cNvPr id="13" name="Rectangle 12"/>
          <p:cNvSpPr/>
          <p:nvPr/>
        </p:nvSpPr>
        <p:spPr>
          <a:xfrm>
            <a:off x="4129662" y="2939302"/>
            <a:ext cx="1676400" cy="584775"/>
          </a:xfrm>
          <a:prstGeom prst="rect">
            <a:avLst/>
          </a:prstGeom>
        </p:spPr>
        <p:txBody>
          <a:bodyPr wrap="square">
            <a:spAutoFit/>
          </a:bodyPr>
          <a:lstStyle/>
          <a:p>
            <a:r>
              <a:rPr lang="or-IN" sz="3200" dirty="0" smtClean="0"/>
              <a:t>ଲେହ୍ୟ</a:t>
            </a:r>
            <a:endParaRPr lang="en-IN" sz="3200" dirty="0"/>
          </a:p>
        </p:txBody>
      </p:sp>
      <p:sp>
        <p:nvSpPr>
          <p:cNvPr id="14" name="Rectangle 13"/>
          <p:cNvSpPr/>
          <p:nvPr/>
        </p:nvSpPr>
        <p:spPr>
          <a:xfrm>
            <a:off x="4320162" y="4866713"/>
            <a:ext cx="1295400" cy="1569660"/>
          </a:xfrm>
          <a:prstGeom prst="rect">
            <a:avLst/>
          </a:prstGeom>
        </p:spPr>
        <p:txBody>
          <a:bodyPr wrap="square">
            <a:spAutoFit/>
          </a:bodyPr>
          <a:lstStyle/>
          <a:p>
            <a:r>
              <a:rPr lang="or-IN" sz="3200" dirty="0" smtClean="0"/>
              <a:t>	   	ପେୟ</a:t>
            </a:r>
            <a:endParaRPr lang="en-IN" sz="3200" dirty="0"/>
          </a:p>
        </p:txBody>
      </p:sp>
      <p:sp>
        <p:nvSpPr>
          <p:cNvPr id="15" name="Rectangle 14"/>
          <p:cNvSpPr/>
          <p:nvPr/>
        </p:nvSpPr>
        <p:spPr>
          <a:xfrm>
            <a:off x="7615400" y="1295400"/>
            <a:ext cx="1112127" cy="584775"/>
          </a:xfrm>
          <a:prstGeom prst="rect">
            <a:avLst/>
          </a:prstGeom>
        </p:spPr>
        <p:txBody>
          <a:bodyPr wrap="square">
            <a:spAutoFit/>
          </a:bodyPr>
          <a:lstStyle/>
          <a:p>
            <a:r>
              <a:rPr lang="or-IN" sz="3200" dirty="0"/>
              <a:t>କ୍ଷୀର</a:t>
            </a:r>
            <a:endParaRPr lang="en-IN" sz="3200" dirty="0"/>
          </a:p>
        </p:txBody>
      </p:sp>
    </p:spTree>
    <p:extLst>
      <p:ext uri="{BB962C8B-B14F-4D97-AF65-F5344CB8AC3E}">
        <p14:creationId xmlns:p14="http://schemas.microsoft.com/office/powerpoint/2010/main" val="363828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or-IN" dirty="0" smtClean="0"/>
              <a:t>ଆସନ୍ତା </a:t>
            </a:r>
            <a:r>
              <a:rPr lang="or-IN" dirty="0"/>
              <a:t>ଥରକୁ ସମସ୍ତେ ଆମେ ଖାଉଥିବା ଚାରି ପ୍ରକାର ଖାଦ୍ୟର ତାଲିକା କରି ଆଣିବାକୁ ନିର୍ଦ୍ଦେଶ ଦେବା।</a:t>
            </a:r>
            <a:endParaRPr lang="en-IN" dirty="0"/>
          </a:p>
        </p:txBody>
      </p:sp>
      <p:sp>
        <p:nvSpPr>
          <p:cNvPr id="3" name="Title 2"/>
          <p:cNvSpPr>
            <a:spLocks noGrp="1"/>
          </p:cNvSpPr>
          <p:nvPr>
            <p:ph type="title"/>
          </p:nvPr>
        </p:nvSpPr>
        <p:spPr/>
        <p:txBody>
          <a:bodyPr/>
          <a:lstStyle/>
          <a:p>
            <a:r>
              <a:rPr lang="or-IN" u="sng" dirty="0">
                <a:solidFill>
                  <a:srgbClr val="FF0000"/>
                </a:solidFill>
              </a:rPr>
              <a:t>ଗୃହ କାର୍ଯ୍ୟ </a:t>
            </a:r>
            <a:r>
              <a:rPr lang="en-IN" u="sng" dirty="0">
                <a:solidFill>
                  <a:srgbClr val="FF0000"/>
                </a:solidFill>
              </a:rPr>
              <a:t>—</a:t>
            </a:r>
          </a:p>
        </p:txBody>
      </p:sp>
    </p:spTree>
    <p:extLst>
      <p:ext uri="{BB962C8B-B14F-4D97-AF65-F5344CB8AC3E}">
        <p14:creationId xmlns:p14="http://schemas.microsoft.com/office/powerpoint/2010/main" val="2482788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P\OneDrive\Desktop\xxxxxx.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609600"/>
            <a:ext cx="6934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573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290" y="304800"/>
            <a:ext cx="8229600" cy="5897563"/>
          </a:xfrm>
        </p:spPr>
        <p:txBody>
          <a:bodyPr>
            <a:normAutofit/>
          </a:bodyPr>
          <a:lstStyle/>
          <a:p>
            <a:pPr marL="0" indent="0">
              <a:buNone/>
            </a:pPr>
            <a:r>
              <a:rPr lang="en-IN" dirty="0" smtClean="0"/>
              <a:t>			</a:t>
            </a:r>
            <a:r>
              <a:rPr lang="or-IN" sz="3200" dirty="0" smtClean="0"/>
              <a:t>ସାଇରାମ</a:t>
            </a:r>
            <a:r>
              <a:rPr lang="en-IN" sz="3200" dirty="0" smtClean="0"/>
              <a:t> </a:t>
            </a:r>
            <a:r>
              <a:rPr lang="or-IN" sz="3200" dirty="0" smtClean="0"/>
              <a:t> ପିଲାମାନେ</a:t>
            </a:r>
            <a:r>
              <a:rPr lang="en-IN" dirty="0" smtClean="0"/>
              <a:t> </a:t>
            </a:r>
            <a:endParaRPr lang="or-IN" dirty="0" smtClean="0"/>
          </a:p>
          <a:p>
            <a:r>
              <a:rPr lang="or-IN" sz="4000" dirty="0" smtClean="0"/>
              <a:t>ଆମେ ଜାଣିଛେ ,ଆମର ପୁରାଣ ଶାସ୍ତ୍ର ଆମକୁ ଅନେକ କଥା ଶିଖାଇଥାନ୍ତି।ଯେପରିକି ରାମାୟଣ ଆମକୁ ଭଲ କାମ କରିବାକୁ</a:t>
            </a:r>
            <a:r>
              <a:rPr lang="en-IN" sz="4000" dirty="0" smtClean="0"/>
              <a:t>, </a:t>
            </a:r>
            <a:r>
              <a:rPr lang="or-IN" sz="4000" dirty="0" smtClean="0"/>
              <a:t>ମହାଭାରତ କଣ କରିବା ଅନୁଚିତ ଆଉ ଭଗବତ୍ ଗୀତା ଆମକୁ ଜୀବନ ଧାରଣର କଳା ବିଷୟରେ ଶିକ୍ଷା ଦେଇଥାଏ।</a:t>
            </a:r>
          </a:p>
          <a:p>
            <a:endParaRPr lang="en-IN" dirty="0"/>
          </a:p>
          <a:p>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648200"/>
            <a:ext cx="2590800" cy="1762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415" y="4682490"/>
            <a:ext cx="2619375" cy="17430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406" y="4648199"/>
            <a:ext cx="2465993" cy="1752599"/>
          </a:xfrm>
          <a:prstGeom prst="rect">
            <a:avLst/>
          </a:prstGeom>
        </p:spPr>
      </p:pic>
    </p:spTree>
    <p:extLst>
      <p:ext uri="{BB962C8B-B14F-4D97-AF65-F5344CB8AC3E}">
        <p14:creationId xmlns:p14="http://schemas.microsoft.com/office/powerpoint/2010/main" val="2103837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algn="just"/>
            <a:r>
              <a:rPr lang="or-IN" dirty="0"/>
              <a:t> ସଂସାରରେ ବଞ୍ଚି</a:t>
            </a:r>
            <a:r>
              <a:rPr lang="or-IN" dirty="0" smtClean="0"/>
              <a:t> </a:t>
            </a:r>
            <a:r>
              <a:rPr lang="or-IN" dirty="0"/>
              <a:t>ରହିବାକୁ ହେଲେ ଆମକୁ ଅନେକ ଜିନିଷ </a:t>
            </a:r>
            <a:r>
              <a:rPr lang="or-IN" dirty="0" smtClean="0"/>
              <a:t>ଦରକାର</a:t>
            </a:r>
            <a:r>
              <a:rPr lang="en-US" dirty="0" smtClean="0"/>
              <a:t> </a:t>
            </a:r>
            <a:r>
              <a:rPr lang="or-IN" dirty="0" smtClean="0"/>
              <a:t>।</a:t>
            </a:r>
            <a:r>
              <a:rPr lang="en-US" dirty="0" smtClean="0"/>
              <a:t> </a:t>
            </a:r>
            <a:r>
              <a:rPr lang="or-IN" dirty="0" smtClean="0"/>
              <a:t>ସବୁଠାରୁ </a:t>
            </a:r>
            <a:r>
              <a:rPr lang="or-IN" dirty="0"/>
              <a:t>ବେଶୀ ଜରୁରୀ </a:t>
            </a:r>
            <a:r>
              <a:rPr lang="or-IN" dirty="0" smtClean="0"/>
              <a:t>ହେଉଛି ଖାଦ୍ୟ।</a:t>
            </a:r>
            <a:r>
              <a:rPr lang="en-IN" dirty="0" smtClean="0"/>
              <a:t> </a:t>
            </a:r>
            <a:r>
              <a:rPr lang="or-IN" dirty="0" smtClean="0"/>
              <a:t>ସେ </a:t>
            </a:r>
            <a:r>
              <a:rPr lang="or-IN" dirty="0"/>
              <a:t>ଖାଦ୍ୟ  କିପରି ହେବା ଦରକାର ଓ ତାର ଖାଇବା </a:t>
            </a:r>
            <a:r>
              <a:rPr lang="or-IN" dirty="0" smtClean="0"/>
              <a:t>ଶୈଳୀ </a:t>
            </a:r>
            <a:r>
              <a:rPr lang="or-IN" dirty="0"/>
              <a:t>କିପରି ହେବା ଦରକାର ସେ ବିଷୟରେ ଗୀତା ଆମକୁ </a:t>
            </a:r>
            <a:r>
              <a:rPr lang="or-IN" dirty="0" smtClean="0"/>
              <a:t>ଶିଖାଇଥାଏ।</a:t>
            </a:r>
            <a:r>
              <a:rPr lang="en-IN" dirty="0" smtClean="0"/>
              <a:t> </a:t>
            </a:r>
            <a:r>
              <a:rPr lang="or-IN" dirty="0" smtClean="0"/>
              <a:t>ଆମକୁ </a:t>
            </a:r>
            <a:r>
              <a:rPr lang="or-IN" dirty="0"/>
              <a:t>ଭୋକ ହେଲେ ଆମେ କିଛି ଖାଦ୍ୟ  ଖାଉ</a:t>
            </a:r>
            <a:r>
              <a:rPr lang="or-IN" dirty="0" smtClean="0"/>
              <a:t>।</a:t>
            </a:r>
            <a:r>
              <a:rPr lang="en-IN" dirty="0" smtClean="0"/>
              <a:t> </a:t>
            </a:r>
            <a:r>
              <a:rPr lang="or-IN" dirty="0" smtClean="0"/>
              <a:t>ଦିନ </a:t>
            </a:r>
            <a:r>
              <a:rPr lang="or-IN" dirty="0"/>
              <a:t>ମଧ୍ୟରେ ଏପରି କେତେ ଥର ଖାଉ। ସେ ସବୁ ଖାଇଲା ପରେ କଣ ହୁଏ</a:t>
            </a:r>
            <a:r>
              <a:rPr lang="en-IN" dirty="0"/>
              <a:t>,</a:t>
            </a:r>
            <a:r>
              <a:rPr lang="or-IN" dirty="0"/>
              <a:t>କୁଆଡେ ଯାଏ</a:t>
            </a:r>
            <a:r>
              <a:rPr lang="en-IN" dirty="0" smtClean="0"/>
              <a:t>?</a:t>
            </a:r>
            <a:endParaRPr lang="or-IN" dirty="0" smtClean="0"/>
          </a:p>
          <a:p>
            <a:pPr algn="just"/>
            <a:r>
              <a:rPr lang="or-IN" dirty="0"/>
              <a:t>ଆମେ ଜାଣିଛେ କିଛି ଦ୍ରବ୍ୟକୁ ଗୋଟିଏ ଜାଗାରେ ଏକାଠି କରିଲେ ତାହା ଗଚ୍ଛିତ ହୋଇ ଅଧିକରୁ ଅଧିକ ହୋଇଥାଏ ।କିନ୍ତୁ ଆମେ ଖାଉ ଥିବା ଖାଦ୍ୟ  ତ ଆମ ଭିତରେ ଗଦା ହୋଇ ରହୁନି ।ତେବେ ସେ ସବୁ କୁଆଡେ ଯାଉଛି</a:t>
            </a:r>
            <a:r>
              <a:rPr lang="en-IN" dirty="0"/>
              <a:t>?</a:t>
            </a:r>
          </a:p>
          <a:p>
            <a:endParaRPr lang="en-IN" dirty="0"/>
          </a:p>
        </p:txBody>
      </p:sp>
      <p:sp>
        <p:nvSpPr>
          <p:cNvPr id="2" name="Title 1"/>
          <p:cNvSpPr>
            <a:spLocks noGrp="1"/>
          </p:cNvSpPr>
          <p:nvPr>
            <p:ph type="title"/>
          </p:nvPr>
        </p:nvSpPr>
        <p:spPr>
          <a:xfrm>
            <a:off x="457200" y="274638"/>
            <a:ext cx="8229600" cy="792162"/>
          </a:xfrm>
        </p:spPr>
        <p:txBody>
          <a:bodyPr/>
          <a:lstStyle/>
          <a:p>
            <a:r>
              <a:rPr lang="or-IN" dirty="0" smtClean="0">
                <a:solidFill>
                  <a:srgbClr val="FF0000"/>
                </a:solidFill>
              </a:rPr>
              <a:t>ଆମେ ଖାଉଥିବା ଖାଦ୍ୟ </a:t>
            </a:r>
            <a:r>
              <a:rPr lang="or-IN" dirty="0">
                <a:solidFill>
                  <a:srgbClr val="FF0000"/>
                </a:solidFill>
              </a:rPr>
              <a:t>ଯାଏ </a:t>
            </a:r>
            <a:r>
              <a:rPr lang="or-IN" dirty="0" smtClean="0">
                <a:solidFill>
                  <a:srgbClr val="FF0000"/>
                </a:solidFill>
              </a:rPr>
              <a:t>କୁଆଡେ</a:t>
            </a:r>
            <a:r>
              <a:rPr lang="en-IN" dirty="0" smtClean="0">
                <a:solidFill>
                  <a:srgbClr val="FF0000"/>
                </a:solidFill>
              </a:rPr>
              <a:t> ?</a:t>
            </a:r>
            <a:endParaRPr lang="en-IN" dirty="0"/>
          </a:p>
        </p:txBody>
      </p:sp>
    </p:spTree>
    <p:extLst>
      <p:ext uri="{BB962C8B-B14F-4D97-AF65-F5344CB8AC3E}">
        <p14:creationId xmlns:p14="http://schemas.microsoft.com/office/powerpoint/2010/main" val="1020163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9439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5334000"/>
          </a:xfrm>
        </p:spPr>
        <p:txBody>
          <a:bodyPr>
            <a:normAutofit fontScale="92500" lnSpcReduction="10000"/>
          </a:bodyPr>
          <a:lstStyle/>
          <a:p>
            <a:r>
              <a:rPr lang="or-IN" sz="2400" dirty="0"/>
              <a:t>ଆସ ଆଜି ଏହି ସବୁ ପ୍ରଶ୍ନର ଉତ୍ତର ଏକ ଗୀତା ଶ୍ଳୋକରୁ ଜାଣିବା </a:t>
            </a:r>
            <a:r>
              <a:rPr lang="or-IN" sz="2400" dirty="0" smtClean="0"/>
              <a:t>ଓ</a:t>
            </a:r>
            <a:r>
              <a:rPr lang="en-US" sz="2400" dirty="0"/>
              <a:t> </a:t>
            </a:r>
            <a:r>
              <a:rPr lang="or-IN" sz="2400" dirty="0" smtClean="0"/>
              <a:t>ଶିଖିବା ।</a:t>
            </a:r>
            <a:endParaRPr lang="en-US" sz="2400" dirty="0" smtClean="0"/>
          </a:p>
          <a:p>
            <a:pPr marL="109728" indent="0">
              <a:buNone/>
            </a:pPr>
            <a:endParaRPr lang="or-IN" sz="2400" dirty="0" smtClean="0"/>
          </a:p>
          <a:p>
            <a:pPr marL="0" indent="0">
              <a:buNone/>
            </a:pPr>
            <a:r>
              <a:rPr lang="or-IN" dirty="0" smtClean="0"/>
              <a:t>   “</a:t>
            </a:r>
            <a:r>
              <a:rPr lang="or-IN" b="1" dirty="0" smtClean="0"/>
              <a:t>ଅହଂ ବୈଶ୍ଵାନରୋ  </a:t>
            </a:r>
            <a:r>
              <a:rPr lang="or-IN" b="1" dirty="0"/>
              <a:t>ଭୁତ୍ବା ପ୍ରାଣୀନାଂ ଦେହମାଶ୍ରିତଃ</a:t>
            </a:r>
            <a:endParaRPr lang="en-IN" b="1" dirty="0"/>
          </a:p>
          <a:p>
            <a:pPr marL="0" indent="0">
              <a:buNone/>
            </a:pPr>
            <a:r>
              <a:rPr lang="or-IN" b="1" dirty="0" smtClean="0"/>
              <a:t>     ପ୍ରାଣାପାନ </a:t>
            </a:r>
            <a:r>
              <a:rPr lang="or-IN" b="1" dirty="0"/>
              <a:t>ସମାୟୁକ୍ତ   ପଚ୍ୟାମେନ୍ନଂ ଚତୁ୍ର୍ବିଧମ୍ </a:t>
            </a:r>
            <a:r>
              <a:rPr lang="or-IN" b="1" dirty="0" smtClean="0"/>
              <a:t>।</a:t>
            </a:r>
            <a:endParaRPr lang="en-US" b="1" dirty="0" smtClean="0"/>
          </a:p>
          <a:p>
            <a:pPr marL="0" indent="0">
              <a:buNone/>
            </a:pPr>
            <a:r>
              <a:rPr lang="en-US" b="1" dirty="0"/>
              <a:t>	</a:t>
            </a:r>
            <a:r>
              <a:rPr lang="en-US" b="1" dirty="0" smtClean="0"/>
              <a:t>		(</a:t>
            </a:r>
            <a:r>
              <a:rPr lang="or-IN" sz="2000" b="1" dirty="0" smtClean="0"/>
              <a:t>ପଞ୍ଚଦଶ </a:t>
            </a:r>
            <a:r>
              <a:rPr lang="or-IN" sz="2000" b="1" dirty="0"/>
              <a:t>ଅଧ୍ୟାୟ ୧୪  ନମ୍ବର </a:t>
            </a:r>
            <a:r>
              <a:rPr lang="or-IN" sz="2000" b="1" dirty="0" smtClean="0"/>
              <a:t>ଶ୍ଳୋକ</a:t>
            </a:r>
            <a:r>
              <a:rPr lang="en-US" sz="2000" b="1" dirty="0" smtClean="0"/>
              <a:t>)</a:t>
            </a:r>
            <a:endParaRPr lang="or-IN" sz="2000" dirty="0" smtClean="0"/>
          </a:p>
          <a:p>
            <a:pPr marL="0" indent="0">
              <a:buNone/>
            </a:pPr>
            <a:endParaRPr lang="en-US" b="1" dirty="0" smtClean="0">
              <a:solidFill>
                <a:srgbClr val="FF0000"/>
              </a:solidFill>
            </a:endParaRPr>
          </a:p>
          <a:p>
            <a:pPr marL="0" indent="0">
              <a:buNone/>
            </a:pPr>
            <a:r>
              <a:rPr lang="or-IN" b="1" dirty="0" smtClean="0">
                <a:solidFill>
                  <a:srgbClr val="FF0000"/>
                </a:solidFill>
              </a:rPr>
              <a:t>ଶ୍ଳୋକର </a:t>
            </a:r>
            <a:r>
              <a:rPr lang="or-IN" b="1" dirty="0">
                <a:solidFill>
                  <a:srgbClr val="FF0000"/>
                </a:solidFill>
              </a:rPr>
              <a:t>ଅର୍ଥ</a:t>
            </a:r>
            <a:r>
              <a:rPr lang="en-IN" dirty="0" smtClean="0"/>
              <a:t>— </a:t>
            </a:r>
            <a:r>
              <a:rPr lang="or-IN" dirty="0" smtClean="0"/>
              <a:t>ମୁଁ </a:t>
            </a:r>
            <a:r>
              <a:rPr lang="or-IN" dirty="0"/>
              <a:t>ଜଠରାଗ୍ନି ରୂପରେ ପ୍ରାଣୀମାନଙ୍କ  ଦେହରେ ଥାଇ ପ୍ରାଣ ଓ ଅପାନ </a:t>
            </a:r>
            <a:r>
              <a:rPr lang="or-IN" dirty="0" smtClean="0"/>
              <a:t>ନାମକ ଶକ୍ତିଯୁକ୍ତ </a:t>
            </a:r>
            <a:r>
              <a:rPr lang="or-IN" dirty="0"/>
              <a:t>ବାୟୁ ସହ ସଂଯୁକ୍ତ ହୋଇ ଚାରି ପ୍ରକାର </a:t>
            </a:r>
            <a:r>
              <a:rPr lang="or-IN" dirty="0" smtClean="0"/>
              <a:t>ଖାଦ୍ୟକୁ </a:t>
            </a:r>
            <a:r>
              <a:rPr lang="or-IN" dirty="0"/>
              <a:t>ହଜମ କରିଥାଏ</a:t>
            </a:r>
            <a:r>
              <a:rPr lang="or-IN" dirty="0" smtClean="0"/>
              <a:t>।</a:t>
            </a:r>
          </a:p>
          <a:p>
            <a:pPr marL="0" indent="0">
              <a:buNone/>
            </a:pPr>
            <a:r>
              <a:rPr lang="or-IN" b="1" dirty="0" smtClean="0">
                <a:solidFill>
                  <a:srgbClr val="FF0000"/>
                </a:solidFill>
              </a:rPr>
              <a:t>ଶବ୍ଦାର୍ଥ</a:t>
            </a:r>
            <a:r>
              <a:rPr lang="or-IN" dirty="0" smtClean="0"/>
              <a:t>-</a:t>
            </a:r>
            <a:endParaRPr lang="en-US" dirty="0" smtClean="0"/>
          </a:p>
          <a:p>
            <a:pPr marL="0" indent="0">
              <a:lnSpc>
                <a:spcPct val="110000"/>
              </a:lnSpc>
              <a:buNone/>
            </a:pPr>
            <a:r>
              <a:rPr lang="or-IN" b="1" dirty="0" smtClean="0">
                <a:effectLst>
                  <a:outerShdw blurRad="38100" dist="38100" dir="2700000" algn="tl">
                    <a:srgbClr val="000000">
                      <a:alpha val="43137"/>
                    </a:srgbClr>
                  </a:outerShdw>
                </a:effectLst>
              </a:rPr>
              <a:t>ଅହଂ</a:t>
            </a:r>
            <a:r>
              <a:rPr lang="or-IN" dirty="0" smtClean="0"/>
              <a:t>-ମୁଁ </a:t>
            </a:r>
            <a:r>
              <a:rPr lang="en-IN" dirty="0" smtClean="0"/>
              <a:t>,</a:t>
            </a:r>
            <a:r>
              <a:rPr lang="or-IN" dirty="0"/>
              <a:t> </a:t>
            </a:r>
            <a:r>
              <a:rPr lang="en-US" dirty="0"/>
              <a:t>	</a:t>
            </a:r>
            <a:r>
              <a:rPr lang="or-IN" b="1" dirty="0" smtClean="0">
                <a:effectLst>
                  <a:outerShdw blurRad="38100" dist="38100" dir="2700000" algn="tl">
                    <a:srgbClr val="000000">
                      <a:alpha val="43137"/>
                    </a:srgbClr>
                  </a:outerShdw>
                </a:effectLst>
              </a:rPr>
              <a:t>ବୈଶ୍ଵାନର</a:t>
            </a:r>
            <a:r>
              <a:rPr lang="or-IN" dirty="0" smtClean="0"/>
              <a:t> </a:t>
            </a:r>
            <a:r>
              <a:rPr lang="or-IN" dirty="0"/>
              <a:t>- ଅଗ୍ନି/ନିଆଁ। </a:t>
            </a:r>
            <a:endParaRPr lang="en-IN" dirty="0"/>
          </a:p>
          <a:p>
            <a:pPr marL="0" indent="0">
              <a:lnSpc>
                <a:spcPct val="110000"/>
              </a:lnSpc>
              <a:buNone/>
            </a:pPr>
            <a:r>
              <a:rPr lang="or-IN" b="1" dirty="0">
                <a:effectLst>
                  <a:outerShdw blurRad="38100" dist="38100" dir="2700000" algn="tl">
                    <a:srgbClr val="000000">
                      <a:alpha val="43137"/>
                    </a:srgbClr>
                  </a:outerShdw>
                </a:effectLst>
              </a:rPr>
              <a:t>ପ୍ରାଣ</a:t>
            </a:r>
            <a:r>
              <a:rPr lang="en-IN" b="1" dirty="0">
                <a:effectLst>
                  <a:outerShdw blurRad="38100" dist="38100" dir="2700000" algn="tl">
                    <a:srgbClr val="000000">
                      <a:alpha val="43137"/>
                    </a:srgbClr>
                  </a:outerShdw>
                </a:effectLst>
              </a:rPr>
              <a:t>,</a:t>
            </a:r>
            <a:r>
              <a:rPr lang="or-IN" b="1" dirty="0">
                <a:effectLst>
                  <a:outerShdw blurRad="38100" dist="38100" dir="2700000" algn="tl">
                    <a:srgbClr val="000000">
                      <a:alpha val="43137"/>
                    </a:srgbClr>
                  </a:outerShdw>
                </a:effectLst>
              </a:rPr>
              <a:t>ଅପାନ</a:t>
            </a:r>
            <a:r>
              <a:rPr lang="or-IN" dirty="0"/>
              <a:t>-ଏହା ଆମ ଶରୀରରେ ଶ୍ବାସ ପ୍ରଶ୍ବାସ ବାୟୁ ଭାବରେ ଅନବରତ </a:t>
            </a:r>
            <a:r>
              <a:rPr lang="or-IN" dirty="0" smtClean="0"/>
              <a:t>ଚାଲିଛି</a:t>
            </a:r>
            <a:r>
              <a:rPr lang="en-US" dirty="0" smtClean="0"/>
              <a:t>, </a:t>
            </a:r>
            <a:r>
              <a:rPr lang="en-IN" dirty="0"/>
              <a:t> </a:t>
            </a:r>
            <a:r>
              <a:rPr lang="en-IN" dirty="0" smtClean="0"/>
              <a:t>	</a:t>
            </a:r>
            <a:r>
              <a:rPr lang="or-IN" b="1" dirty="0" smtClean="0">
                <a:effectLst>
                  <a:outerShdw blurRad="38100" dist="38100" dir="2700000" algn="tl">
                    <a:srgbClr val="000000">
                      <a:alpha val="43137"/>
                    </a:srgbClr>
                  </a:outerShdw>
                </a:effectLst>
              </a:rPr>
              <a:t>ପଚାମି</a:t>
            </a:r>
            <a:r>
              <a:rPr lang="or-IN" dirty="0" smtClean="0"/>
              <a:t>-ହଜମ </a:t>
            </a:r>
            <a:r>
              <a:rPr lang="or-IN" dirty="0"/>
              <a:t>କରିବା</a:t>
            </a:r>
            <a:r>
              <a:rPr lang="en-IN" dirty="0" smtClean="0"/>
              <a:t>,	</a:t>
            </a:r>
            <a:r>
              <a:rPr lang="or-IN" b="1" dirty="0" smtClean="0">
                <a:effectLst>
                  <a:outerShdw blurRad="38100" dist="38100" dir="2700000" algn="tl">
                    <a:srgbClr val="000000">
                      <a:alpha val="43137"/>
                    </a:srgbClr>
                  </a:outerShdw>
                </a:effectLst>
              </a:rPr>
              <a:t>ଅନ୍ନ</a:t>
            </a:r>
            <a:r>
              <a:rPr lang="or-IN" dirty="0" smtClean="0"/>
              <a:t>-ଖାଦ୍ୟ</a:t>
            </a:r>
            <a:r>
              <a:rPr lang="en-US" dirty="0" smtClean="0"/>
              <a:t>,  </a:t>
            </a:r>
            <a:r>
              <a:rPr lang="or-IN" b="1" dirty="0">
                <a:effectLst>
                  <a:outerShdw blurRad="38100" dist="38100" dir="2700000" algn="tl">
                    <a:srgbClr val="000000">
                      <a:alpha val="43137"/>
                    </a:srgbClr>
                  </a:outerShdw>
                </a:effectLst>
              </a:rPr>
              <a:t>ଚତୁର୍ବିଧ</a:t>
            </a:r>
            <a:r>
              <a:rPr lang="or-IN" dirty="0"/>
              <a:t>-ଚାରିପ୍ରକାର</a:t>
            </a:r>
            <a:endParaRPr lang="en-IN" dirty="0"/>
          </a:p>
          <a:p>
            <a:pPr marL="0" indent="0">
              <a:buNone/>
            </a:pPr>
            <a:endParaRPr lang="en-IN" dirty="0"/>
          </a:p>
        </p:txBody>
      </p:sp>
      <p:sp>
        <p:nvSpPr>
          <p:cNvPr id="2" name="Title 1"/>
          <p:cNvSpPr>
            <a:spLocks noGrp="1"/>
          </p:cNvSpPr>
          <p:nvPr>
            <p:ph type="title"/>
          </p:nvPr>
        </p:nvSpPr>
        <p:spPr>
          <a:xfrm>
            <a:off x="381000" y="46038"/>
            <a:ext cx="8229600" cy="639762"/>
          </a:xfrm>
        </p:spPr>
        <p:txBody>
          <a:bodyPr>
            <a:normAutofit fontScale="90000"/>
          </a:bodyPr>
          <a:lstStyle/>
          <a:p>
            <a:r>
              <a:rPr lang="or-IN" u="sng" dirty="0" smtClean="0">
                <a:solidFill>
                  <a:srgbClr val="FF0000"/>
                </a:solidFill>
              </a:rPr>
              <a:t>ଆସ , ଶ୍ଳୋକଟିଏ  </a:t>
            </a:r>
            <a:r>
              <a:rPr lang="or-IN" u="sng" dirty="0">
                <a:solidFill>
                  <a:srgbClr val="FF0000"/>
                </a:solidFill>
              </a:rPr>
              <a:t>ଶିଖିବା</a:t>
            </a:r>
            <a:endParaRPr lang="en-IN" u="sng" dirty="0">
              <a:solidFill>
                <a:srgbClr val="FF0000"/>
              </a:solidFill>
            </a:endParaRPr>
          </a:p>
        </p:txBody>
      </p:sp>
    </p:spTree>
    <p:extLst>
      <p:ext uri="{BB962C8B-B14F-4D97-AF65-F5344CB8AC3E}">
        <p14:creationId xmlns:p14="http://schemas.microsoft.com/office/powerpoint/2010/main" val="1612893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OneDrive\Desktop\digestion.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562600" y="1618593"/>
            <a:ext cx="3278917" cy="3962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P\OneDrive\Desktop\www.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393" y="1600200"/>
            <a:ext cx="5199993"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3791" y="228600"/>
            <a:ext cx="8980209" cy="707886"/>
          </a:xfrm>
          <a:prstGeom prst="rect">
            <a:avLst/>
          </a:prstGeom>
        </p:spPr>
        <p:txBody>
          <a:bodyPr wrap="square">
            <a:spAutoFit/>
          </a:bodyPr>
          <a:lstStyle/>
          <a:p>
            <a:r>
              <a:rPr lang="or-IN" sz="4000" b="1" dirty="0">
                <a:solidFill>
                  <a:srgbClr val="FF0000"/>
                </a:solidFill>
              </a:rPr>
              <a:t>ଆମେ ଖାଉଥିବା ଖାଦ୍ୟ ଯାଏ କୁଆଡେ</a:t>
            </a:r>
            <a:r>
              <a:rPr lang="en-IN" sz="4000" b="1" dirty="0">
                <a:solidFill>
                  <a:srgbClr val="FF0000"/>
                </a:solidFill>
              </a:rPr>
              <a:t> ?</a:t>
            </a:r>
            <a:endParaRPr lang="en-IN" sz="4000" b="1" dirty="0"/>
          </a:p>
        </p:txBody>
      </p:sp>
    </p:spTree>
    <p:extLst>
      <p:ext uri="{BB962C8B-B14F-4D97-AF65-F5344CB8AC3E}">
        <p14:creationId xmlns:p14="http://schemas.microsoft.com/office/powerpoint/2010/main" val="374328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109728" indent="0">
              <a:buNone/>
            </a:pPr>
            <a:r>
              <a:rPr lang="or-IN" dirty="0"/>
              <a:t>ଚତୁର୍ବିଧ-ଚାରିପ୍ରକାର </a:t>
            </a:r>
            <a:endParaRPr lang="en-IN" dirty="0"/>
          </a:p>
          <a:p>
            <a:pPr marL="109728" indent="0">
              <a:buNone/>
            </a:pPr>
            <a:r>
              <a:rPr lang="or-IN" b="1" dirty="0">
                <a:solidFill>
                  <a:srgbClr val="FF0000"/>
                </a:solidFill>
              </a:rPr>
              <a:t>ଚାରି ପ୍ରକାର ଖାଦ୍ୟ </a:t>
            </a:r>
            <a:r>
              <a:rPr lang="en-IN" b="1" dirty="0">
                <a:solidFill>
                  <a:srgbClr val="FF0000"/>
                </a:solidFill>
              </a:rPr>
              <a:t>— </a:t>
            </a:r>
            <a:endParaRPr lang="en-IN" b="1" dirty="0" smtClean="0">
              <a:solidFill>
                <a:srgbClr val="FF0000"/>
              </a:solidFill>
            </a:endParaRPr>
          </a:p>
          <a:p>
            <a:r>
              <a:rPr lang="or-IN" b="1" dirty="0" smtClean="0">
                <a:solidFill>
                  <a:srgbClr val="00B0F0"/>
                </a:solidFill>
              </a:rPr>
              <a:t>୧-ଚବ୍ୟ</a:t>
            </a:r>
            <a:r>
              <a:rPr lang="or-IN" dirty="0" smtClean="0"/>
              <a:t>  </a:t>
            </a:r>
            <a:r>
              <a:rPr lang="or-IN" dirty="0"/>
              <a:t>- ଚୋବାଇ ଚୋବାଇ </a:t>
            </a:r>
            <a:endParaRPr lang="en-IN" dirty="0" smtClean="0"/>
          </a:p>
          <a:p>
            <a:pPr marL="109728" indent="0">
              <a:buNone/>
            </a:pPr>
            <a:r>
              <a:rPr lang="en-IN" dirty="0" smtClean="0"/>
              <a:t>   </a:t>
            </a:r>
            <a:r>
              <a:rPr lang="or-IN" dirty="0" smtClean="0"/>
              <a:t>ଖାଇବା </a:t>
            </a:r>
            <a:r>
              <a:rPr lang="or-IN" dirty="0"/>
              <a:t>ଖାଦ୍ୟ ।ଯଥା-ଭାତ</a:t>
            </a:r>
            <a:r>
              <a:rPr lang="en-IN" dirty="0"/>
              <a:t>,</a:t>
            </a:r>
            <a:r>
              <a:rPr lang="or-IN" dirty="0"/>
              <a:t>ଟାଣୁଆକଂଚାଫଳ</a:t>
            </a:r>
            <a:r>
              <a:rPr lang="en-IN" dirty="0"/>
              <a:t>,</a:t>
            </a:r>
            <a:r>
              <a:rPr lang="or-IN" dirty="0" smtClean="0"/>
              <a:t>ବାଦାମ,ନଡିଆ</a:t>
            </a:r>
            <a:endParaRPr lang="en-IN" dirty="0"/>
          </a:p>
          <a:p>
            <a:r>
              <a:rPr lang="or-IN" b="1" dirty="0">
                <a:solidFill>
                  <a:srgbClr val="00B0F0"/>
                </a:solidFill>
              </a:rPr>
              <a:t>୨-ଚୋଷ୍ୟ</a:t>
            </a:r>
            <a:r>
              <a:rPr lang="or-IN" dirty="0"/>
              <a:t> -ଓଠ ଓ ଜିଭରେ ଶୋଷି ଶୋଷି ଖାଇବା। ପାଚିଲା ଆମ୍ବ</a:t>
            </a:r>
            <a:r>
              <a:rPr lang="en-IN" dirty="0"/>
              <a:t>,</a:t>
            </a:r>
            <a:r>
              <a:rPr lang="or-IN" dirty="0"/>
              <a:t>ଫଳରସ</a:t>
            </a:r>
            <a:r>
              <a:rPr lang="en-IN" dirty="0"/>
              <a:t>,</a:t>
            </a:r>
            <a:r>
              <a:rPr lang="or-IN" dirty="0"/>
              <a:t>ଚାହା, କଫି</a:t>
            </a:r>
            <a:r>
              <a:rPr lang="en-IN" dirty="0"/>
              <a:t>,</a:t>
            </a:r>
            <a:r>
              <a:rPr lang="or-IN" dirty="0"/>
              <a:t>କ୍ଷୀର</a:t>
            </a:r>
            <a:r>
              <a:rPr lang="en-IN" dirty="0" smtClean="0"/>
              <a:t>—-</a:t>
            </a:r>
            <a:endParaRPr lang="or-IN" dirty="0" smtClean="0"/>
          </a:p>
          <a:p>
            <a:r>
              <a:rPr lang="or-IN" b="1" dirty="0" smtClean="0">
                <a:solidFill>
                  <a:srgbClr val="00B0F0"/>
                </a:solidFill>
              </a:rPr>
              <a:t>୩-ଲେହ୍ୟ</a:t>
            </a:r>
            <a:r>
              <a:rPr lang="or-IN" dirty="0" smtClean="0"/>
              <a:t> </a:t>
            </a:r>
            <a:r>
              <a:rPr lang="or-IN" dirty="0"/>
              <a:t>-ଜିଭରେ ଚାଟି ଚାଟି ଖାଇବା-ଆଇସ୍ କ୍ରିମ</a:t>
            </a:r>
            <a:r>
              <a:rPr lang="en-IN" dirty="0"/>
              <a:t>,</a:t>
            </a:r>
            <a:r>
              <a:rPr lang="or-IN" dirty="0" smtClean="0"/>
              <a:t>ପାୟସ/କ୍ଷୀରି</a:t>
            </a:r>
            <a:r>
              <a:rPr lang="en-IN" dirty="0"/>
              <a:t> </a:t>
            </a:r>
          </a:p>
          <a:p>
            <a:r>
              <a:rPr lang="or-IN" b="1" dirty="0">
                <a:solidFill>
                  <a:srgbClr val="00B0F0"/>
                </a:solidFill>
              </a:rPr>
              <a:t>୪-ପେୟ</a:t>
            </a:r>
            <a:r>
              <a:rPr lang="or-IN" dirty="0"/>
              <a:t>-ତରଳ ପଦାର୍ଥ </a:t>
            </a:r>
            <a:r>
              <a:rPr lang="or-IN" dirty="0" smtClean="0"/>
              <a:t>ଯାହାକୁ ଦାନ୍ତ </a:t>
            </a:r>
            <a:r>
              <a:rPr lang="or-IN" dirty="0"/>
              <a:t>ନଲଗାଇ ପିଇବା</a:t>
            </a:r>
            <a:r>
              <a:rPr lang="en-IN" dirty="0"/>
              <a:t>—</a:t>
            </a:r>
            <a:r>
              <a:rPr lang="or-IN" dirty="0"/>
              <a:t>ପାଣି</a:t>
            </a:r>
            <a:r>
              <a:rPr lang="en-IN" dirty="0"/>
              <a:t>, </a:t>
            </a:r>
            <a:r>
              <a:rPr lang="or-IN" dirty="0" smtClean="0"/>
              <a:t>ସର୍ବତ</a:t>
            </a:r>
          </a:p>
          <a:p>
            <a:pPr marL="0" indent="0">
              <a:buNone/>
            </a:pPr>
            <a:r>
              <a:rPr lang="or-IN" dirty="0" smtClean="0"/>
              <a:t>			</a:t>
            </a:r>
            <a:r>
              <a:rPr lang="or-IN" b="1" dirty="0" smtClean="0">
                <a:solidFill>
                  <a:srgbClr val="FF0000"/>
                </a:solidFill>
              </a:rPr>
              <a:t>ବାୟୁ </a:t>
            </a:r>
            <a:r>
              <a:rPr lang="or-IN" b="1" dirty="0">
                <a:solidFill>
                  <a:srgbClr val="FF0000"/>
                </a:solidFill>
              </a:rPr>
              <a:t>୫ </a:t>
            </a:r>
            <a:r>
              <a:rPr lang="or-IN" b="1" dirty="0" smtClean="0">
                <a:solidFill>
                  <a:srgbClr val="FF0000"/>
                </a:solidFill>
              </a:rPr>
              <a:t>ପ୍ରକାରର </a:t>
            </a:r>
            <a:endParaRPr lang="en-IN" b="1" dirty="0">
              <a:solidFill>
                <a:srgbClr val="FF0000"/>
              </a:solidFill>
            </a:endParaRPr>
          </a:p>
          <a:p>
            <a:pPr marL="0" indent="0">
              <a:buNone/>
            </a:pPr>
            <a:r>
              <a:rPr lang="or-IN" dirty="0" smtClean="0"/>
              <a:t>		ପ୍ରାଣ</a:t>
            </a:r>
            <a:r>
              <a:rPr lang="en-IN" dirty="0" smtClean="0"/>
              <a:t>,</a:t>
            </a:r>
            <a:r>
              <a:rPr lang="or-IN" dirty="0" smtClean="0"/>
              <a:t> ଅପାନ</a:t>
            </a:r>
            <a:r>
              <a:rPr lang="en-IN" dirty="0" smtClean="0"/>
              <a:t>,</a:t>
            </a:r>
            <a:r>
              <a:rPr lang="or-IN" dirty="0" smtClean="0"/>
              <a:t> ବ୍ୟାନ</a:t>
            </a:r>
            <a:r>
              <a:rPr lang="en-IN" dirty="0" smtClean="0"/>
              <a:t>,</a:t>
            </a:r>
            <a:r>
              <a:rPr lang="or-IN" dirty="0" smtClean="0"/>
              <a:t> ଉଦାନ </a:t>
            </a:r>
            <a:r>
              <a:rPr lang="or-IN" dirty="0"/>
              <a:t>ଓ </a:t>
            </a:r>
            <a:r>
              <a:rPr lang="or-IN" dirty="0" smtClean="0"/>
              <a:t>ସମାନ</a:t>
            </a:r>
            <a:endParaRPr lang="en-IN" dirty="0"/>
          </a:p>
        </p:txBody>
      </p:sp>
      <p:sp>
        <p:nvSpPr>
          <p:cNvPr id="2" name="Title 1"/>
          <p:cNvSpPr>
            <a:spLocks noGrp="1"/>
          </p:cNvSpPr>
          <p:nvPr>
            <p:ph type="title"/>
          </p:nvPr>
        </p:nvSpPr>
        <p:spPr>
          <a:xfrm>
            <a:off x="457200" y="274638"/>
            <a:ext cx="8229600" cy="550079"/>
          </a:xfrm>
        </p:spPr>
        <p:txBody>
          <a:bodyPr>
            <a:normAutofit fontScale="90000"/>
          </a:bodyPr>
          <a:lstStyle/>
          <a:p>
            <a:r>
              <a:rPr lang="en-IN" dirty="0" smtClean="0"/>
              <a:t>                </a:t>
            </a:r>
            <a:r>
              <a:rPr lang="or-IN" dirty="0" smtClean="0"/>
              <a:t>ଖାଦ୍ୟର ପ୍ରକାର </a:t>
            </a:r>
            <a:endParaRPr lang="en-IN" dirty="0"/>
          </a:p>
        </p:txBody>
      </p:sp>
      <p:pic>
        <p:nvPicPr>
          <p:cNvPr id="4098" name="Picture 2" descr="C:\Users\HP\OneDrive\Desktop\man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837267" cy="1333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P\OneDrive\Desktop\ice cr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7698" y="3000627"/>
            <a:ext cx="1110025" cy="11488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HP\OneDrive\Desktop\t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65531"/>
            <a:ext cx="1435066" cy="149246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HP\OneDrive\Desktop\wa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6927" y="5029200"/>
            <a:ext cx="1336128" cy="163470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HP\OneDrive\Desktop\ocoanutc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0888" y="0"/>
            <a:ext cx="1704447" cy="170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898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marL="109728" indent="0" algn="just">
              <a:lnSpc>
                <a:spcPct val="150000"/>
              </a:lnSpc>
              <a:buNone/>
            </a:pPr>
            <a:r>
              <a:rPr lang="or-IN" sz="3500" b="1" u="sng" dirty="0">
                <a:solidFill>
                  <a:srgbClr val="FF0000"/>
                </a:solidFill>
                <a:effectLst>
                  <a:outerShdw blurRad="38100" dist="38100" dir="2700000" algn="tl">
                    <a:srgbClr val="000000">
                      <a:alpha val="43137"/>
                    </a:srgbClr>
                  </a:outerShdw>
                </a:effectLst>
              </a:rPr>
              <a:t>ଗଳ୍ପ କଥନ</a:t>
            </a:r>
            <a:endParaRPr lang="en-US" sz="3500" b="1" u="sng" dirty="0" smtClean="0">
              <a:solidFill>
                <a:srgbClr val="FF0000"/>
              </a:solidFill>
              <a:effectLst>
                <a:outerShdw blurRad="38100" dist="38100" dir="2700000" algn="tl">
                  <a:srgbClr val="000000">
                    <a:alpha val="43137"/>
                  </a:srgbClr>
                </a:outerShdw>
              </a:effectLst>
            </a:endParaRPr>
          </a:p>
          <a:p>
            <a:pPr algn="just">
              <a:lnSpc>
                <a:spcPct val="150000"/>
              </a:lnSpc>
            </a:pPr>
            <a:r>
              <a:rPr lang="or-IN" dirty="0" smtClean="0"/>
              <a:t>ଆମ </a:t>
            </a:r>
            <a:r>
              <a:rPr lang="or-IN" dirty="0"/>
              <a:t>ମନରେ ପ୍ରଶ୍ନ ଆସୁଛି ଏସବୁ କିପରି ହେଉଛି</a:t>
            </a:r>
            <a:r>
              <a:rPr lang="or-IN" dirty="0" smtClean="0"/>
              <a:t>। ଆମ </a:t>
            </a:r>
            <a:r>
              <a:rPr lang="or-IN" dirty="0"/>
              <a:t>ଭଳି ଜଣେ ରାଜକୁମାର ମଧ୍ୟ  ଏହାକୁ ବୁଝି ନପାରି ତାହାର ଉତ୍ତର ଜାଣିବାକୁ ଚାହିଁଲେ। କିଛି ଦିନ ମଧ୍ୟ ରେ ଉତ୍ତର ଦେବାକୁ ମନ୍ତ୍ରୀକୁ ଆଦେଶ ଦେଲେ। ମନ୍ତ୍ରୀ ଅନେକ ପଣ୍ତିତ </a:t>
            </a:r>
            <a:r>
              <a:rPr lang="en-IN" dirty="0"/>
              <a:t>,</a:t>
            </a:r>
            <a:r>
              <a:rPr lang="or-IN" dirty="0"/>
              <a:t>ବିଦ୍ଵାନ </a:t>
            </a:r>
            <a:r>
              <a:rPr lang="or-IN" dirty="0" smtClean="0"/>
              <a:t>ଇତ୍ୟାଦିଙ୍କୁ  </a:t>
            </a:r>
            <a:r>
              <a:rPr lang="or-IN" dirty="0"/>
              <a:t>ଭେଟି ଉତ୍ତର ପାଇଁ ଚେଷ୍ଟା କରି ବିଫଳ ହେବାରୁ ମନସ୍ତାପରେ ଥିବାର ଦେଖି ତାଙ୍କର ରୋଷେୟା କାରଣ ପଚାରି ବୁଝିଲା।ତାପରେ ସେ ପ୍ରଶ୍ନର ଉତ୍ତର ଜାଣିଛି ବୋଲି କହିଲା ଓ ରାଜଦରବାରରେ ଯାଇ </a:t>
            </a:r>
            <a:r>
              <a:rPr lang="or-IN" dirty="0" smtClean="0"/>
              <a:t>କହିବାକୁ </a:t>
            </a:r>
            <a:r>
              <a:rPr lang="or-IN" dirty="0"/>
              <a:t>ମଧ୍ୟ  ରାଜି ହେଲା। ମନ୍ତ୍ରୀ ଯାଇ </a:t>
            </a:r>
            <a:r>
              <a:rPr lang="or-IN" dirty="0" smtClean="0"/>
              <a:t>ଯୁବରାଜଙ୍କୁ  </a:t>
            </a:r>
            <a:r>
              <a:rPr lang="or-IN" dirty="0"/>
              <a:t>କହିବାରୁ ସେ ରୋଷେୟାକୁ ଆସିବାକୁ ଅନୁମତି ଦେଲେ</a:t>
            </a:r>
            <a:r>
              <a:rPr lang="or-IN" dirty="0" smtClean="0"/>
              <a:t>।</a:t>
            </a:r>
            <a:endParaRPr lang="en-IN" dirty="0"/>
          </a:p>
          <a:p>
            <a:endParaRPr lang="en-IN" dirty="0"/>
          </a:p>
        </p:txBody>
      </p:sp>
    </p:spTree>
    <p:extLst>
      <p:ext uri="{BB962C8B-B14F-4D97-AF65-F5344CB8AC3E}">
        <p14:creationId xmlns:p14="http://schemas.microsoft.com/office/powerpoint/2010/main" val="1117733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4525963"/>
          </a:xfrm>
        </p:spPr>
        <p:txBody>
          <a:bodyPr>
            <a:noAutofit/>
          </a:bodyPr>
          <a:lstStyle/>
          <a:p>
            <a:pPr>
              <a:lnSpc>
                <a:spcPct val="150000"/>
              </a:lnSpc>
            </a:pPr>
            <a:r>
              <a:rPr lang="or-IN" sz="2500" dirty="0"/>
              <a:t>ଯଥା ସମୟରେ ରୋଷେୟା ଯାଇ ଦରବାରରେ ଉପସ୍ଥିତ ହେଲା।ତାହାର କେତେକ ସର୍ତ୍ତ ମାନିବାକୁ କହିଲା।ତାହା ପାଳନ ହେବା ପରେ ସେ ଗୋଟିଏ କଳା ଗାଈ ଆଣିବାକୁ ନିର୍ଦ୍ଦେଶ ଦେଲା ।ଗାଈ କୁ ଦୁହିଁବାକୁ କହିଲା।କ୍ଷୀରତକ ନେଇ ରାଜକୁମାରଙ୍କୁ  ଦେଖାଇ ପଚାରିଲା ଏହା ରଂଗ କିପରି</a:t>
            </a:r>
            <a:r>
              <a:rPr lang="en-IN" sz="2500" dirty="0"/>
              <a:t>?</a:t>
            </a:r>
            <a:r>
              <a:rPr lang="or-IN" sz="2500" dirty="0"/>
              <a:t> ଧଳା। ତାହାଲେ କଳା ଗାଈ ସବୁଜ ଘାସପତ୍ର ଖାଉଛି ସେ କିପରି ଧଳା କ୍ଷୀର ଦେଉଛି</a:t>
            </a:r>
            <a:r>
              <a:rPr lang="en-IN" sz="2500" dirty="0"/>
              <a:t>? </a:t>
            </a:r>
            <a:r>
              <a:rPr lang="or-IN" sz="2500" dirty="0"/>
              <a:t>ଭଗବାନ ତା ମଧ୍ୟରେ ରହି ଏସବୁ କରୁଛନ୍ତି।କେବଳ ଏତିକି ନୁହେଁ। ସମଗ୍ର ଜଗତରେ ଯାହାସବୁ ହେଉଛି ସବୁରି ମୂଳରେ ସେ ହିଁ ଅଛନ୍ତି। ଭଗବାନ ଏକ ଓ ଅଭିନ୍ନ ଏବଂ ସର୍ବତ୍ର ବିଦ୍ୟମାନ</a:t>
            </a:r>
            <a:endParaRPr lang="en-IN" sz="2500" dirty="0"/>
          </a:p>
        </p:txBody>
      </p:sp>
    </p:spTree>
    <p:extLst>
      <p:ext uri="{BB962C8B-B14F-4D97-AF65-F5344CB8AC3E}">
        <p14:creationId xmlns:p14="http://schemas.microsoft.com/office/powerpoint/2010/main" val="4234882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383</TotalTime>
  <Words>599</Words>
  <Application>Microsoft Office PowerPoint</Application>
  <PresentationFormat>On-screen Show (4:3)</PresentationFormat>
  <Paragraphs>69</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Kalinga</vt:lpstr>
      <vt:lpstr>Lucida Sans Unicode</vt:lpstr>
      <vt:lpstr>Verdana</vt:lpstr>
      <vt:lpstr>Wingdings</vt:lpstr>
      <vt:lpstr>Wingdings 2</vt:lpstr>
      <vt:lpstr>Wingdings 3</vt:lpstr>
      <vt:lpstr>Concourse</vt:lpstr>
      <vt:lpstr>PowerPoint Presentation</vt:lpstr>
      <vt:lpstr>PowerPoint Presentation</vt:lpstr>
      <vt:lpstr>ଆମେ ଖାଉଥିବା ଖାଦ୍ୟ ଯାଏ କୁଆଡେ ?</vt:lpstr>
      <vt:lpstr>PowerPoint Presentation</vt:lpstr>
      <vt:lpstr>ଆସ , ଶ୍ଳୋକଟିଏ  ଶିଖିବା</vt:lpstr>
      <vt:lpstr>PowerPoint Presentation</vt:lpstr>
      <vt:lpstr>                ଖାଦ୍ୟର ପ୍ରକାର </vt:lpstr>
      <vt:lpstr>PowerPoint Presentation</vt:lpstr>
      <vt:lpstr>PowerPoint Presentation</vt:lpstr>
      <vt:lpstr>PowerPoint Presentation</vt:lpstr>
      <vt:lpstr>ଭଗବାନ  ଏକ ଓ ଅଭିନ୍ନ</vt:lpstr>
      <vt:lpstr>ଦିବ୍ୟ ସନ୍ଦେଶ</vt:lpstr>
      <vt:lpstr>ଆସ, ଅଭ୍ୟାସ କରିବା </vt:lpstr>
      <vt:lpstr>ମୂଲ୍ୟବୋଧ ଭିତ୍ତିକ ପ୍ରଶ୍ନ</vt:lpstr>
      <vt:lpstr>ସମୂହ ଗାନ—</vt:lpstr>
      <vt:lpstr>ବିଷୟ ସମ୍ବନ୍ଧିତ ଦଳଗତ କାର୍ଯ୍ୟ</vt:lpstr>
      <vt:lpstr>କିଏ କେଉଁ ପ୍ରକାର ଖାଦ୍ୟ </vt:lpstr>
      <vt:lpstr>ଗୃହ କାର୍ଯ୍ୟ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Lenovo</cp:lastModifiedBy>
  <cp:revision>59</cp:revision>
  <dcterms:created xsi:type="dcterms:W3CDTF">2006-08-16T00:00:00Z</dcterms:created>
  <dcterms:modified xsi:type="dcterms:W3CDTF">2024-12-30T15:23:08Z</dcterms:modified>
</cp:coreProperties>
</file>